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6" r:id="rId2"/>
    <p:sldId id="275" r:id="rId3"/>
    <p:sldId id="276" r:id="rId4"/>
    <p:sldId id="277" r:id="rId5"/>
    <p:sldId id="278" r:id="rId6"/>
    <p:sldId id="257" r:id="rId7"/>
    <p:sldId id="259" r:id="rId8"/>
    <p:sldId id="260" r:id="rId9"/>
    <p:sldId id="261" r:id="rId10"/>
    <p:sldId id="262" r:id="rId11"/>
    <p:sldId id="263" r:id="rId12"/>
    <p:sldId id="265" r:id="rId13"/>
    <p:sldId id="273" r:id="rId14"/>
    <p:sldId id="274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CE91"/>
    <a:srgbClr val="FF7F01"/>
    <a:srgbClr val="0F6F74"/>
    <a:srgbClr val="BF5CCA"/>
    <a:srgbClr val="AE79A9"/>
    <a:srgbClr val="DB1F26"/>
    <a:srgbClr val="53BFD3"/>
    <a:srgbClr val="1E7341"/>
    <a:srgbClr val="FBFBFB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4F0782-5875-4071-177E-F1795B8DB820}" v="348" dt="2022-03-01T15:01:06.602"/>
    <p1510:client id="{51EFD31E-1C5D-42B8-20D4-90FA2455FAFE}" v="947" dt="2022-03-02T22:46:47.989"/>
    <p1510:client id="{666860E4-4AD5-E3C2-D332-63D377B4A99B}" v="751" dt="2022-03-26T08:43:35.492"/>
    <p1510:client id="{98FAC24F-F1F6-43A4-85EB-6EFF0A2B8B6D}" v="324" dt="2022-03-01T11:14:21.466"/>
    <p1510:client id="{99632AED-4C64-68F0-88DD-BD64E7E6B6E9}" v="177" dt="2022-03-01T22:45:52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65" d="100"/>
          <a:sy n="65" d="100"/>
        </p:scale>
        <p:origin x="5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DF513-E22A-48CC-ABE2-FCF1E0D43555}" type="datetimeFigureOut">
              <a:rPr lang="en-GB" smtClean="0"/>
              <a:t>26/03/2022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4E213-261F-4181-A91F-C24564031B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797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4E213-261F-4181-A91F-C24564031BC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59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syntax can be very different and that the argument names (and formats) are also different. This is a pain if you switch between implementations.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4E213-261F-4181-A91F-C24564031BC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526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good scientific methodology and ease of use for practitioners from diverse backgrounds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4E213-261F-4181-A91F-C24564031BC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74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ambassadors.microsof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ida.leeds.ac.u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AZe9UpMx_s&amp;t=1s" TargetMode="External"/><Relationship Id="rId2" Type="http://schemas.openxmlformats.org/officeDocument/2006/relationships/hyperlink" Target="https://www.tmwr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4ds.had.co.nz/" TargetMode="External"/><Relationship Id="rId5" Type="http://schemas.openxmlformats.org/officeDocument/2006/relationships/hyperlink" Target="https://bradleyboehmke.github.io/HOML/" TargetMode="External"/><Relationship Id="rId4" Type="http://schemas.openxmlformats.org/officeDocument/2006/relationships/hyperlink" Target="https://www.tidymodels.org/star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5C7FD-DF73-44F5-835F-19E76C70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554"/>
            <a:ext cx="12192000" cy="4565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5FC77-EF06-4EBA-B3B5-2931922408BA}"/>
              </a:ext>
            </a:extLst>
          </p:cNvPr>
          <p:cNvSpPr txBox="1"/>
          <p:nvPr/>
        </p:nvSpPr>
        <p:spPr>
          <a:xfrm>
            <a:off x="0" y="14060"/>
            <a:ext cx="12192000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A quick flight to the edge of Data Science</a:t>
            </a:r>
            <a:endParaRPr lang="en-GB" sz="5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BDCC6-6C01-4AA2-B72E-2A33C062CCC4}"/>
              </a:ext>
            </a:extLst>
          </p:cNvPr>
          <p:cNvSpPr txBox="1"/>
          <p:nvPr/>
        </p:nvSpPr>
        <p:spPr>
          <a:xfrm>
            <a:off x="0" y="6148807"/>
            <a:ext cx="12192000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dirty="0" err="1">
                <a:latin typeface="Candara Light"/>
              </a:rPr>
              <a:t>Modeling</a:t>
            </a:r>
            <a:r>
              <a:rPr lang="en-GB" sz="4000" dirty="0">
                <a:latin typeface="Candara Light"/>
              </a:rPr>
              <a:t> and Machine Learning with </a:t>
            </a:r>
            <a:r>
              <a:rPr lang="en-GB" sz="4000" dirty="0" err="1">
                <a:latin typeface="Candara Light"/>
              </a:rPr>
              <a:t>Tidymodels</a:t>
            </a:r>
            <a:endParaRPr lang="en-GB" sz="4000" dirty="0">
              <a:latin typeface="Candar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8DCE7-D4AC-4B44-9139-D4EFBCDE133D}"/>
              </a:ext>
            </a:extLst>
          </p:cNvPr>
          <p:cNvSpPr txBox="1"/>
          <p:nvPr/>
        </p:nvSpPr>
        <p:spPr>
          <a:xfrm>
            <a:off x="0" y="4594536"/>
            <a:ext cx="258354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Yu Gothic" panose="020B0400000000000000" pitchFamily="34" charset="-128"/>
                <a:ea typeface="Yu Gothic" panose="020B0400000000000000" pitchFamily="34" charset="-128"/>
              </a:rPr>
              <a:t>Eric </a:t>
            </a:r>
            <a:r>
              <a:rPr lang="en-GB" sz="20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Wanjau</a:t>
            </a:r>
            <a:endParaRPr lang="en-GB" sz="2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  <a:hlinkClick r:id="rId3"/>
              </a:rPr>
              <a:t>Gold MLSA</a:t>
            </a:r>
            <a:b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GB">
                <a:latin typeface="Yu Gothic" panose="020B0400000000000000" pitchFamily="34" charset="-128"/>
                <a:ea typeface="Yu Gothic" panose="020B0400000000000000" pitchFamily="34" charset="-128"/>
              </a:rPr>
              <a:t>Researcher/Data Scientist </a:t>
            </a:r>
            <a:r>
              <a:rPr lang="en-GB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LIDA</a:t>
            </a:r>
            <a:endParaRPr lang="en-GB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9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C711EC-2569-4DB4-BE16-66EC29DBE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13">
            <a:extLst>
              <a:ext uri="{FF2B5EF4-FFF2-40B4-BE49-F238E27FC236}">
                <a16:creationId xmlns:a16="http://schemas.microsoft.com/office/drawing/2014/main" id="{FBC711EC-2569-4DB4-BE16-66EC29DBE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7763" y="169066"/>
            <a:ext cx="12020388" cy="4959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2. Returns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 our good old </a:t>
            </a:r>
            <a:r>
              <a:rPr lang="en-US" sz="5200" kern="1200" dirty="0" err="1">
                <a:latin typeface="+mj-lt"/>
                <a:ea typeface="+mj-ea"/>
                <a:cs typeface="+mj-cs"/>
              </a:rPr>
              <a:t>tibbles</a:t>
            </a:r>
            <a:endParaRPr lang="en-US" sz="52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5396"/>
          <a:stretch/>
        </p:blipFill>
        <p:spPr>
          <a:xfrm>
            <a:off x="6488734" y="1816001"/>
            <a:ext cx="5204485" cy="627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73"/>
          <a:stretch/>
        </p:blipFill>
        <p:spPr>
          <a:xfrm>
            <a:off x="6488734" y="2900750"/>
            <a:ext cx="5204484" cy="3641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1915"/>
          <a:stretch/>
        </p:blipFill>
        <p:spPr>
          <a:xfrm>
            <a:off x="222065" y="3846696"/>
            <a:ext cx="4728234" cy="2695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6"/>
          <a:stretch/>
        </p:blipFill>
        <p:spPr>
          <a:xfrm>
            <a:off x="117763" y="1075710"/>
            <a:ext cx="5172364" cy="21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894735" y="1251555"/>
            <a:ext cx="10766322" cy="5428048"/>
            <a:chOff x="943897" y="1278439"/>
            <a:chExt cx="10766322" cy="5428048"/>
          </a:xfrm>
        </p:grpSpPr>
        <p:grpSp>
          <p:nvGrpSpPr>
            <p:cNvPr id="8" name="Group 7"/>
            <p:cNvGrpSpPr/>
            <p:nvPr/>
          </p:nvGrpSpPr>
          <p:grpSpPr>
            <a:xfrm>
              <a:off x="1971369" y="1278439"/>
              <a:ext cx="8028037" cy="4188298"/>
              <a:chOff x="1007809" y="1052297"/>
              <a:chExt cx="8335814" cy="441884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314" y="1052297"/>
                <a:ext cx="8257309" cy="4418840"/>
              </a:xfrm>
              <a:prstGeom prst="rect">
                <a:avLst/>
              </a:prstGeom>
            </p:spPr>
          </p:pic>
          <p:sp>
            <p:nvSpPr>
              <p:cNvPr id="4" name="Flowchart: Connector 3"/>
              <p:cNvSpPr/>
              <p:nvPr/>
            </p:nvSpPr>
            <p:spPr>
              <a:xfrm>
                <a:off x="7472518" y="2094270"/>
                <a:ext cx="1327354" cy="1297858"/>
              </a:xfrm>
              <a:prstGeom prst="flowChartConnector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Flowchart: Connector 5"/>
              <p:cNvSpPr/>
              <p:nvPr/>
            </p:nvSpPr>
            <p:spPr>
              <a:xfrm>
                <a:off x="1007809" y="3121747"/>
                <a:ext cx="1327354" cy="1297858"/>
              </a:xfrm>
              <a:prstGeom prst="flowChartConnector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Flowchart: Connector 6"/>
              <p:cNvSpPr/>
              <p:nvPr/>
            </p:nvSpPr>
            <p:spPr>
              <a:xfrm>
                <a:off x="3931861" y="4173279"/>
                <a:ext cx="1327354" cy="1297858"/>
              </a:xfrm>
              <a:prstGeom prst="flowChartConnector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3" name="Straight Connector 12"/>
            <p:cNvCxnSpPr>
              <a:stCxn id="6" idx="1"/>
            </p:cNvCxnSpPr>
            <p:nvPr/>
          </p:nvCxnSpPr>
          <p:spPr>
            <a:xfrm flipH="1" flipV="1">
              <a:off x="953729" y="2713703"/>
              <a:ext cx="1204849" cy="706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43897" y="2703871"/>
              <a:ext cx="9832" cy="1278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" idx="6"/>
            </p:cNvCxnSpPr>
            <p:nvPr/>
          </p:nvCxnSpPr>
          <p:spPr>
            <a:xfrm flipV="1">
              <a:off x="9475731" y="2881122"/>
              <a:ext cx="142824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903974" y="2881122"/>
              <a:ext cx="0" cy="9738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10097729" y="3868256"/>
              <a:ext cx="1612490" cy="736672"/>
            </a:xfrm>
            <a:prstGeom prst="roundRect">
              <a:avLst/>
            </a:prstGeom>
            <a:solidFill>
              <a:srgbClr val="53BF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Feature Engineering</a:t>
              </a:r>
              <a:endParaRPr lang="en-GB" dirty="0">
                <a:latin typeface="+mj-lt"/>
              </a:endParaRPr>
            </a:p>
          </p:txBody>
        </p:sp>
        <p:cxnSp>
          <p:nvCxnSpPr>
            <p:cNvPr id="24" name="Straight Connector 23"/>
            <p:cNvCxnSpPr>
              <a:stCxn id="7" idx="4"/>
            </p:cNvCxnSpPr>
            <p:nvPr/>
          </p:nvCxnSpPr>
          <p:spPr>
            <a:xfrm flipH="1">
              <a:off x="5426630" y="5466737"/>
              <a:ext cx="1" cy="589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670387" y="6066276"/>
              <a:ext cx="1512486" cy="640211"/>
            </a:xfrm>
            <a:prstGeom prst="roundRect">
              <a:avLst/>
            </a:prstGeom>
            <a:solidFill>
              <a:srgbClr val="DB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Model performance</a:t>
              </a:r>
              <a:endParaRPr lang="en-GB" dirty="0">
                <a:latin typeface="+mj-lt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13220" y="183475"/>
            <a:ext cx="115638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Calibri Light"/>
                <a:cs typeface="Calibri Light"/>
              </a:rPr>
              <a:t>3. Additional tools for creating effective and high-quality models</a:t>
            </a:r>
            <a:endParaRPr lang="en-GB" sz="3200">
              <a:latin typeface="Calibri Light"/>
              <a:cs typeface="Calibri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8492" y="3965013"/>
            <a:ext cx="1512486" cy="640211"/>
          </a:xfrm>
          <a:prstGeom prst="roundRect">
            <a:avLst/>
          </a:prstGeom>
          <a:solidFill>
            <a:srgbClr val="1E7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Splitting data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2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7" name="Rectangle 1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1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20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F85FB7E-9756-4C9E-8ECB-1AC468C5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70" y="2244414"/>
            <a:ext cx="3952579" cy="2361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38A43-617C-4793-AB7A-6F77AEFE5466}"/>
              </a:ext>
            </a:extLst>
          </p:cNvPr>
          <p:cNvSpPr txBox="1"/>
          <p:nvPr/>
        </p:nvSpPr>
        <p:spPr>
          <a:xfrm>
            <a:off x="6577781" y="78286"/>
            <a:ext cx="4345858" cy="645613"/>
          </a:xfrm>
          <a:prstGeom prst="rect">
            <a:avLst/>
          </a:prstGeom>
          <a:solidFill>
            <a:srgbClr val="AE79A9"/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alpha val="80000"/>
                  </a:schemeClr>
                </a:solidFill>
                <a:latin typeface="+mj-lt"/>
                <a:cs typeface="Calibri"/>
              </a:rPr>
              <a:t>Classifying penguins.</a:t>
            </a:r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774157" y="4534522"/>
            <a:ext cx="4267199" cy="461665"/>
            <a:chOff x="6903243" y="2950367"/>
            <a:chExt cx="4267199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E06EF1-CF63-4731-BC59-273C63929929}"/>
                </a:ext>
              </a:extLst>
            </p:cNvPr>
            <p:cNvSpPr txBox="1"/>
            <p:nvPr/>
          </p:nvSpPr>
          <p:spPr>
            <a:xfrm>
              <a:off x="7569994" y="2950367"/>
              <a:ext cx="3600448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+mj-lt"/>
                </a:rPr>
                <a:t>Try out a different engine</a:t>
              </a:r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176D5884-EFE2-4045-A0BF-5A7659939E03}"/>
                </a:ext>
              </a:extLst>
            </p:cNvPr>
            <p:cNvSpPr/>
            <p:nvPr/>
          </p:nvSpPr>
          <p:spPr>
            <a:xfrm>
              <a:off x="6903243" y="2950368"/>
              <a:ext cx="452437" cy="452437"/>
            </a:xfrm>
            <a:prstGeom prst="flowChartConnector">
              <a:avLst/>
            </a:prstGeom>
            <a:solidFill>
              <a:srgbClr val="FF7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68700" y="2892404"/>
            <a:ext cx="3409950" cy="830997"/>
            <a:chOff x="6903243" y="2057399"/>
            <a:chExt cx="3409950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BF65CF-B754-40FD-8CEC-4B3BC4C18844}"/>
                </a:ext>
              </a:extLst>
            </p:cNvPr>
            <p:cNvSpPr txBox="1"/>
            <p:nvPr/>
          </p:nvSpPr>
          <p:spPr>
            <a:xfrm>
              <a:off x="7569994" y="2057399"/>
              <a:ext cx="2743199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+mj-lt"/>
                </a:rPr>
                <a:t>Use the model to classify</a:t>
              </a: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C28FD06-28C9-48C9-8DED-393C5CBD2BB3}"/>
                </a:ext>
              </a:extLst>
            </p:cNvPr>
            <p:cNvSpPr/>
            <p:nvPr/>
          </p:nvSpPr>
          <p:spPr>
            <a:xfrm>
              <a:off x="6903243" y="2057399"/>
              <a:ext cx="452437" cy="452437"/>
            </a:xfrm>
            <a:prstGeom prst="flowChartConnector">
              <a:avLst/>
            </a:prstGeom>
            <a:solidFill>
              <a:srgbClr val="0F6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68700" y="1628847"/>
            <a:ext cx="4719753" cy="878621"/>
            <a:chOff x="6903243" y="1164431"/>
            <a:chExt cx="4719753" cy="878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E11DE1-3ABF-4AD1-8C53-99CDC48671E8}"/>
                </a:ext>
              </a:extLst>
            </p:cNvPr>
            <p:cNvSpPr txBox="1"/>
            <p:nvPr/>
          </p:nvSpPr>
          <p:spPr>
            <a:xfrm>
              <a:off x="7569994" y="1212055"/>
              <a:ext cx="4053002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+mj-lt"/>
                </a:rPr>
                <a:t>Build and fit a random forest model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216671F-24BA-4F26-8D0B-1D6B5ED5E64D}"/>
                </a:ext>
              </a:extLst>
            </p:cNvPr>
            <p:cNvSpPr/>
            <p:nvPr/>
          </p:nvSpPr>
          <p:spPr>
            <a:xfrm>
              <a:off x="6903243" y="1164431"/>
              <a:ext cx="452437" cy="452437"/>
            </a:xfrm>
            <a:prstGeom prst="flowChartConnector">
              <a:avLst/>
            </a:prstGeom>
            <a:solidFill>
              <a:srgbClr val="BF5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67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44DB37-CDAB-4EF9-AEDC-58AAF3C5171D}"/>
              </a:ext>
            </a:extLst>
          </p:cNvPr>
          <p:cNvSpPr/>
          <p:nvPr/>
        </p:nvSpPr>
        <p:spPr>
          <a:xfrm>
            <a:off x="820915" y="1480133"/>
            <a:ext cx="8917859" cy="39703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Yu Gothic"/>
                <a:ea typeface="Yu Gothic"/>
              </a:rPr>
              <a:t>You plan to use the </a:t>
            </a:r>
            <a:r>
              <a:rPr lang="en-GB" sz="2800" dirty="0" err="1">
                <a:solidFill>
                  <a:srgbClr val="000000"/>
                </a:solidFill>
                <a:latin typeface="Yu Gothic"/>
                <a:ea typeface="Yu Gothic"/>
              </a:rPr>
              <a:t>Tidymodels</a:t>
            </a:r>
            <a:r>
              <a:rPr lang="en-GB" sz="2800" dirty="0">
                <a:solidFill>
                  <a:srgbClr val="000000"/>
                </a:solidFill>
                <a:latin typeface="Yu Gothic"/>
                <a:ea typeface="Yu Gothic"/>
              </a:rPr>
              <a:t> framework to train a model. What information would you need to make a model specification? (there are multiple answers)</a:t>
            </a:r>
          </a:p>
          <a:p>
            <a:endParaRPr lang="en-GB" sz="2800" dirty="0">
              <a:latin typeface="Yu Gothic"/>
              <a:ea typeface="Yu Gothic"/>
            </a:endParaRPr>
          </a:p>
          <a:p>
            <a:r>
              <a:rPr lang="en-GB" sz="2800" dirty="0">
                <a:latin typeface="Yu Gothic"/>
                <a:ea typeface="Yu Gothic"/>
              </a:rPr>
              <a:t>A. Model Engine</a:t>
            </a:r>
            <a:endParaRPr lang="en-GB" sz="2800" dirty="0">
              <a:latin typeface="Calibri" panose="020F0502020204030204"/>
              <a:ea typeface="Yu Gothic"/>
              <a:cs typeface="Calibri"/>
            </a:endParaRPr>
          </a:p>
          <a:p>
            <a:r>
              <a:rPr lang="en-GB" sz="2800" dirty="0">
                <a:latin typeface="Yu Gothic"/>
                <a:ea typeface="Yu Gothic"/>
              </a:rPr>
              <a:t>B. Model Mode</a:t>
            </a:r>
            <a:endParaRPr lang="en-GB" sz="2800" dirty="0">
              <a:latin typeface="Calibri" panose="020F0502020204030204"/>
              <a:ea typeface="Yu Gothic"/>
              <a:cs typeface="Calibri"/>
            </a:endParaRPr>
          </a:p>
          <a:p>
            <a:r>
              <a:rPr lang="en-GB" sz="2800" dirty="0">
                <a:latin typeface="Yu Gothic"/>
                <a:ea typeface="Yu Gothic"/>
              </a:rPr>
              <a:t>C. Model Recipe</a:t>
            </a:r>
          </a:p>
          <a:p>
            <a:r>
              <a:rPr lang="en-GB" sz="2800" dirty="0">
                <a:latin typeface="Yu Gothic"/>
                <a:ea typeface="Yu Gothic"/>
              </a:rPr>
              <a:t>D. Model Type</a:t>
            </a:r>
          </a:p>
          <a:p>
            <a:endParaRPr lang="en-GB" sz="2800" dirty="0">
              <a:latin typeface="Yu Gothic"/>
              <a:ea typeface="Yu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48368-9689-49D8-9076-9FCDDB28F2FF}"/>
              </a:ext>
            </a:extLst>
          </p:cNvPr>
          <p:cNvSpPr txBox="1"/>
          <p:nvPr/>
        </p:nvSpPr>
        <p:spPr>
          <a:xfrm>
            <a:off x="676275" y="164305"/>
            <a:ext cx="61960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Yu Gothic"/>
                <a:ea typeface="Yu Gothic"/>
              </a:rPr>
              <a:t>Knowledge Check</a:t>
            </a:r>
            <a:endParaRPr lang="en-US" sz="3600">
              <a:latin typeface="Yu Gothic"/>
              <a:ea typeface="Yu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353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44DB37-CDAB-4EF9-AEDC-58AAF3C5171D}"/>
              </a:ext>
            </a:extLst>
          </p:cNvPr>
          <p:cNvSpPr/>
          <p:nvPr/>
        </p:nvSpPr>
        <p:spPr>
          <a:xfrm>
            <a:off x="761384" y="1063414"/>
            <a:ext cx="10858577" cy="56938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600" dirty="0">
                <a:solidFill>
                  <a:srgbClr val="000000"/>
                </a:solidFill>
                <a:latin typeface="Yu Gothic"/>
                <a:ea typeface="Yu Gothic"/>
              </a:rPr>
              <a:t>You plan to use the </a:t>
            </a:r>
            <a:r>
              <a:rPr lang="en-GB" sz="2600" dirty="0" err="1">
                <a:solidFill>
                  <a:srgbClr val="000000"/>
                </a:solidFill>
                <a:latin typeface="Yu Gothic"/>
                <a:ea typeface="Yu Gothic"/>
              </a:rPr>
              <a:t>Tidymodels</a:t>
            </a:r>
            <a:r>
              <a:rPr lang="en-GB" sz="2600" dirty="0">
                <a:solidFill>
                  <a:srgbClr val="000000"/>
                </a:solidFill>
                <a:latin typeface="Yu Gothic"/>
                <a:ea typeface="Yu Gothic"/>
              </a:rPr>
              <a:t> framework to train a model. What information would you need to make a model specification?</a:t>
            </a:r>
          </a:p>
          <a:p>
            <a:endParaRPr lang="en-GB" sz="2600" dirty="0">
              <a:latin typeface="Yu Gothic"/>
              <a:ea typeface="Yu Gothic"/>
            </a:endParaRPr>
          </a:p>
          <a:p>
            <a:r>
              <a:rPr lang="en-GB" sz="2600" dirty="0">
                <a:latin typeface="Yu Gothic"/>
                <a:ea typeface="Yu Gothic"/>
              </a:rPr>
              <a:t>A. </a:t>
            </a:r>
            <a:r>
              <a:rPr lang="en-GB" sz="2600" dirty="0">
                <a:solidFill>
                  <a:srgbClr val="00B050"/>
                </a:solidFill>
                <a:latin typeface="Yu Gothic"/>
                <a:ea typeface="Yu Gothic"/>
              </a:rPr>
              <a:t>Model Engine:</a:t>
            </a:r>
            <a:r>
              <a:rPr lang="en-GB" sz="2600" dirty="0">
                <a:solidFill>
                  <a:srgbClr val="00B050"/>
                </a:solidFill>
                <a:latin typeface="Yu Gothic"/>
                <a:ea typeface="Yu Gothic"/>
                <a:cs typeface="+mn-lt"/>
              </a:rPr>
              <a:t> </a:t>
            </a:r>
            <a:r>
              <a:rPr lang="en-GB" sz="2600" dirty="0">
                <a:solidFill>
                  <a:srgbClr val="00B050"/>
                </a:solidFill>
                <a:latin typeface="Yu Gothic"/>
                <a:ea typeface="+mn-lt"/>
                <a:cs typeface="+mn-lt"/>
              </a:rPr>
              <a:t>is the R package which will be used to fit the model</a:t>
            </a:r>
          </a:p>
          <a:p>
            <a:endParaRPr lang="en-GB" sz="2600" dirty="0">
              <a:latin typeface="Yu Gothic"/>
              <a:ea typeface="Yu Gothic"/>
              <a:cs typeface="Calibri"/>
            </a:endParaRPr>
          </a:p>
          <a:p>
            <a:r>
              <a:rPr lang="en-GB" sz="2600" dirty="0">
                <a:latin typeface="Yu Gothic"/>
                <a:ea typeface="Yu Gothic"/>
              </a:rPr>
              <a:t>B. </a:t>
            </a:r>
            <a:r>
              <a:rPr lang="en-GB" sz="2600" dirty="0">
                <a:solidFill>
                  <a:srgbClr val="00B050"/>
                </a:solidFill>
                <a:latin typeface="Yu Gothic"/>
                <a:ea typeface="Yu Gothic"/>
              </a:rPr>
              <a:t>Model Mode: includes common options like regression and classification</a:t>
            </a:r>
            <a:endParaRPr lang="en-GB" sz="2600" dirty="0">
              <a:solidFill>
                <a:srgbClr val="00B050"/>
              </a:solidFill>
              <a:ea typeface="+mn-lt"/>
              <a:cs typeface="+mn-lt"/>
            </a:endParaRPr>
          </a:p>
          <a:p>
            <a:endParaRPr lang="en-GB" sz="2600" dirty="0">
              <a:latin typeface="Yu Gothic"/>
              <a:ea typeface="Yu Gothic"/>
              <a:cs typeface="Calibri"/>
            </a:endParaRPr>
          </a:p>
          <a:p>
            <a:r>
              <a:rPr lang="en-GB" sz="2600" dirty="0">
                <a:latin typeface="Yu Gothic"/>
                <a:ea typeface="Yu Gothic"/>
              </a:rPr>
              <a:t>C. </a:t>
            </a:r>
            <a:r>
              <a:rPr lang="en-GB" sz="2600" dirty="0">
                <a:solidFill>
                  <a:srgbClr val="C00000"/>
                </a:solidFill>
                <a:latin typeface="Yu Gothic"/>
                <a:ea typeface="Yu Gothic"/>
              </a:rPr>
              <a:t>Model Recipe: A recipe is an object that defines a series of steps for data processing.</a:t>
            </a:r>
            <a:endParaRPr lang="en-GB" sz="2600" dirty="0">
              <a:solidFill>
                <a:srgbClr val="C00000"/>
              </a:solidFill>
              <a:ea typeface="+mn-lt"/>
              <a:cs typeface="+mn-lt"/>
            </a:endParaRPr>
          </a:p>
          <a:p>
            <a:endParaRPr lang="en-GB" sz="2600" dirty="0">
              <a:latin typeface="Yu Gothic"/>
              <a:ea typeface="Yu Gothic"/>
            </a:endParaRPr>
          </a:p>
          <a:p>
            <a:r>
              <a:rPr lang="en-GB" sz="2600" dirty="0">
                <a:latin typeface="Yu Gothic"/>
                <a:ea typeface="Yu Gothic"/>
              </a:rPr>
              <a:t>D. </a:t>
            </a:r>
            <a:r>
              <a:rPr lang="en-GB" sz="2600" dirty="0">
                <a:solidFill>
                  <a:srgbClr val="00B050"/>
                </a:solidFill>
                <a:latin typeface="Yu Gothic"/>
                <a:ea typeface="Yu Gothic"/>
              </a:rPr>
              <a:t>Model Type:   differentiates models such as logistic regression, decision tree models</a:t>
            </a:r>
            <a:endParaRPr lang="en-GB" sz="2600" dirty="0">
              <a:latin typeface="Yu Gothic"/>
              <a:ea typeface="Yu Gothic"/>
            </a:endParaRPr>
          </a:p>
          <a:p>
            <a:endParaRPr lang="en-GB" sz="2600" dirty="0">
              <a:latin typeface="Yu Gothic"/>
              <a:ea typeface="Yu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48368-9689-49D8-9076-9FCDDB28F2FF}"/>
              </a:ext>
            </a:extLst>
          </p:cNvPr>
          <p:cNvSpPr txBox="1"/>
          <p:nvPr/>
        </p:nvSpPr>
        <p:spPr>
          <a:xfrm>
            <a:off x="676275" y="164305"/>
            <a:ext cx="61960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Yu Gothic"/>
                <a:ea typeface="Yu Gothic"/>
              </a:rPr>
              <a:t>Knowledge Check</a:t>
            </a:r>
            <a:endParaRPr lang="en-US" sz="3600">
              <a:latin typeface="Yu Gothic"/>
              <a:ea typeface="Yu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4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D9D7E7-DF77-490E-BCAC-DB04B3804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8D3699-71D0-43ED-A7CE-F02D1DA04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722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7665" y="1422539"/>
            <a:ext cx="4024505" cy="22483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Yu Gothic"/>
                <a:ea typeface="Yu Gothic"/>
                <a:cs typeface="+mj-cs"/>
              </a:rPr>
              <a:t>Q. What’s a penguin’s favorite movie?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A6DC93-4348-48FB-A1F6-6E8F5C96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111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Single emperor penguin">
            <a:extLst>
              <a:ext uri="{FF2B5EF4-FFF2-40B4-BE49-F238E27FC236}">
                <a16:creationId xmlns:a16="http://schemas.microsoft.com/office/drawing/2014/main" id="{ABEF1F68-7294-4060-B80D-2E190BD9B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23042" r="18084" b="9"/>
          <a:stretch/>
        </p:blipFill>
        <p:spPr>
          <a:xfrm>
            <a:off x="6124764" y="10"/>
            <a:ext cx="6067239" cy="6857990"/>
          </a:xfrm>
          <a:custGeom>
            <a:avLst/>
            <a:gdLst/>
            <a:ahLst/>
            <a:cxnLst/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07D351-C982-4ED1-B355-DCFDED272012}"/>
              </a:ext>
            </a:extLst>
          </p:cNvPr>
          <p:cNvSpPr txBox="1"/>
          <p:nvPr/>
        </p:nvSpPr>
        <p:spPr>
          <a:xfrm>
            <a:off x="676276" y="4324016"/>
            <a:ext cx="2047260" cy="769441"/>
          </a:xfrm>
          <a:prstGeom prst="rect">
            <a:avLst/>
          </a:prstGeom>
          <a:solidFill>
            <a:srgbClr val="A9CE9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latin typeface="Yu Gothic"/>
                <a:ea typeface="Yu Gothic"/>
              </a:rPr>
              <a:t>Frozen</a:t>
            </a:r>
            <a:endParaRPr lang="en-US" sz="4400" dirty="0">
              <a:latin typeface="Yu Gothic"/>
              <a:ea typeface="Yu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0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6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0044" y="3040062"/>
            <a:ext cx="5558489" cy="36369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400" dirty="0">
                <a:latin typeface="Calibri Light"/>
                <a:cs typeface="Calibri Light"/>
              </a:rPr>
              <a:t>Max Kuhn and Julia </a:t>
            </a:r>
            <a:r>
              <a:rPr lang="en-US" sz="2400" dirty="0" err="1">
                <a:latin typeface="Calibri Light"/>
                <a:cs typeface="Calibri Light"/>
              </a:rPr>
              <a:t>Silge</a:t>
            </a:r>
            <a:r>
              <a:rPr lang="en-US" sz="2400" dirty="0">
                <a:latin typeface="Calibri Light"/>
                <a:cs typeface="Calibri Light"/>
              </a:rPr>
              <a:t>, </a:t>
            </a:r>
            <a:r>
              <a:rPr lang="en-US" sz="2400" i="1" dirty="0">
                <a:latin typeface="Calibri Light"/>
                <a:cs typeface="Calibri Light"/>
                <a:hlinkClick r:id="rId2"/>
              </a:rPr>
              <a:t>Tidy Modeling with R</a:t>
            </a:r>
            <a:r>
              <a:rPr lang="en-US" sz="2400" i="1" dirty="0">
                <a:latin typeface="Calibri Light"/>
                <a:cs typeface="Calibri Light"/>
              </a:rPr>
              <a:t>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400" i="1" dirty="0">
                <a:latin typeface="Calibri Light"/>
                <a:cs typeface="Calibri Light"/>
                <a:hlinkClick r:id="rId3"/>
              </a:rPr>
              <a:t>Max Kuhn talk </a:t>
            </a:r>
            <a:r>
              <a:rPr lang="en-US" sz="2400" i="1" dirty="0">
                <a:latin typeface="Calibri Light"/>
                <a:cs typeface="Calibri Light"/>
              </a:rPr>
              <a:t>– Cleveland RUG</a:t>
            </a:r>
            <a:endParaRPr lang="en-US" sz="2400" dirty="0">
              <a:latin typeface="Calibri Light"/>
              <a:cs typeface="Calibri Light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400" dirty="0" err="1">
                <a:latin typeface="Calibri Light"/>
                <a:cs typeface="Calibri Light"/>
              </a:rPr>
              <a:t>Tidymodels</a:t>
            </a:r>
            <a:r>
              <a:rPr lang="en-US" sz="2400" dirty="0">
                <a:latin typeface="Calibri Light"/>
                <a:cs typeface="Calibri Light"/>
              </a:rPr>
              <a:t> </a:t>
            </a:r>
            <a:r>
              <a:rPr lang="en-US" sz="2400" dirty="0">
                <a:latin typeface="Calibri Light"/>
                <a:cs typeface="Calibri Light"/>
                <a:hlinkClick r:id="rId4"/>
              </a:rPr>
              <a:t>reference website</a:t>
            </a:r>
            <a:r>
              <a:rPr lang="en-US" sz="2400" dirty="0">
                <a:latin typeface="Calibri Light"/>
                <a:cs typeface="Calibri Light"/>
              </a:rPr>
              <a:t>.</a:t>
            </a:r>
            <a:endParaRPr lang="en-US" sz="2400" i="1" dirty="0">
              <a:latin typeface="Calibri Light"/>
              <a:cs typeface="Calibri Light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400" dirty="0">
                <a:latin typeface="Calibri Light"/>
                <a:cs typeface="Calibri Light"/>
              </a:rPr>
              <a:t>Bradley Boehmke &amp; Brandon Greenwell, </a:t>
            </a:r>
            <a:r>
              <a:rPr lang="en-US" sz="2400" i="1" dirty="0">
                <a:latin typeface="Calibri Light"/>
                <a:cs typeface="Calibri Light"/>
                <a:hlinkClick r:id="rId5"/>
              </a:rPr>
              <a:t>Hands-On Machine Learning with R</a:t>
            </a:r>
            <a:r>
              <a:rPr lang="en-US" sz="2400" i="1" dirty="0">
                <a:latin typeface="Calibri Light"/>
                <a:cs typeface="Calibri Light"/>
              </a:rPr>
              <a:t>.</a:t>
            </a:r>
            <a:endParaRPr lang="en-US" sz="2400" dirty="0">
              <a:latin typeface="Calibri Light"/>
              <a:cs typeface="Calibri Light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400" dirty="0">
                <a:latin typeface="Calibri Light"/>
                <a:cs typeface="Calibri Light"/>
              </a:rPr>
              <a:t>H. Wickham and G. Grolemund, </a:t>
            </a:r>
            <a:r>
              <a:rPr lang="en-US" sz="2400" i="1" dirty="0">
                <a:latin typeface="Calibri Light"/>
                <a:cs typeface="Calibri Light"/>
                <a:hlinkClick r:id="rId6"/>
              </a:rPr>
              <a:t>R for Data Science: Visualize, Model, Transform, Tidy, and Import Data</a:t>
            </a:r>
            <a:r>
              <a:rPr lang="en-US" sz="2400" dirty="0">
                <a:latin typeface="Calibri Light"/>
                <a:cs typeface="Calibri Light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 Light"/>
              <a:cs typeface="Calibri 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lock Arc 12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0EDD9-16D7-4CBA-8E0F-C93D94C7FC9C}"/>
              </a:ext>
            </a:extLst>
          </p:cNvPr>
          <p:cNvSpPr txBox="1"/>
          <p:nvPr/>
        </p:nvSpPr>
        <p:spPr>
          <a:xfrm>
            <a:off x="354806" y="57149"/>
            <a:ext cx="59221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Yu Gothic"/>
                <a:ea typeface="Yu Gothic"/>
              </a:rPr>
              <a:t>Recap &amp; Further Reading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A7FEC-3480-48D0-B580-6DEC0FCC1962}"/>
              </a:ext>
            </a:extLst>
          </p:cNvPr>
          <p:cNvSpPr txBox="1"/>
          <p:nvPr/>
        </p:nvSpPr>
        <p:spPr>
          <a:xfrm>
            <a:off x="445293" y="599280"/>
            <a:ext cx="5558489" cy="3636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400" dirty="0">
                <a:latin typeface="Calibri Light"/>
                <a:cs typeface="Calibri Light"/>
              </a:rPr>
              <a:t>What is the </a:t>
            </a:r>
            <a:r>
              <a:rPr lang="en-US" sz="2400" dirty="0" err="1">
                <a:latin typeface="Calibri Light"/>
                <a:cs typeface="Calibri Light"/>
              </a:rPr>
              <a:t>Tidymodels</a:t>
            </a:r>
            <a:r>
              <a:rPr lang="en-US" sz="2400" dirty="0">
                <a:latin typeface="Calibri Light"/>
                <a:cs typeface="Calibri Light"/>
              </a:rPr>
              <a:t> framework?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400" dirty="0">
                <a:latin typeface="Calibri Light"/>
                <a:ea typeface="+mn-lt"/>
                <a:cs typeface="+mn-lt"/>
              </a:rPr>
              <a:t> How Tidymodels eases modeling for practitioners from diverse backgrounds.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400" dirty="0">
                <a:latin typeface="Calibri Light"/>
                <a:cs typeface="Calibri"/>
              </a:rPr>
              <a:t>Building models using </a:t>
            </a:r>
            <a:r>
              <a:rPr lang="en-US" sz="2400" dirty="0" err="1">
                <a:latin typeface="Calibri Light"/>
                <a:cs typeface="Calibri"/>
              </a:rPr>
              <a:t>Tidymodels</a:t>
            </a:r>
            <a:r>
              <a:rPr lang="en-US" sz="2400" dirty="0">
                <a:latin typeface="Calibri Light"/>
                <a:cs typeface="Calibri"/>
              </a:rPr>
              <a:t> framework.</a:t>
            </a:r>
          </a:p>
        </p:txBody>
      </p:sp>
    </p:spTree>
    <p:extLst>
      <p:ext uri="{BB962C8B-B14F-4D97-AF65-F5344CB8AC3E}">
        <p14:creationId xmlns:p14="http://schemas.microsoft.com/office/powerpoint/2010/main" val="278090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C070B9-84AB-D3CA-28AC-18505FE6D201}"/>
              </a:ext>
            </a:extLst>
          </p:cNvPr>
          <p:cNvSpPr txBox="1"/>
          <p:nvPr/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does modelling fit into the Data Analysis process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4C35423-2FA0-476E-0235-D913C90A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708" y="1640367"/>
            <a:ext cx="6936553" cy="389585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546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8D5DD7-2CF3-86F7-5FB8-CAA37D3ACA45}"/>
              </a:ext>
            </a:extLst>
          </p:cNvPr>
          <p:cNvSpPr txBox="1"/>
          <p:nvPr/>
        </p:nvSpPr>
        <p:spPr>
          <a:xfrm>
            <a:off x="1286382" y="2557604"/>
            <a:ext cx="9833548" cy="26939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Calibri Light"/>
                <a:cs typeface="Calibri Light"/>
              </a:rPr>
              <a:t>There are always a few critical phases of data analysis that come before modeling.​</a:t>
            </a:r>
            <a:endParaRPr lang="en-US" sz="4400">
              <a:solidFill>
                <a:schemeClr val="tx2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7728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B41F7-E807-7AE9-F615-B0411FD18589}"/>
              </a:ext>
            </a:extLst>
          </p:cNvPr>
          <p:cNvSpPr txBox="1"/>
          <p:nvPr/>
        </p:nvSpPr>
        <p:spPr>
          <a:xfrm>
            <a:off x="433388" y="225891"/>
            <a:ext cx="4869652" cy="5932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Calibri Light"/>
                <a:cs typeface="Calibri Light"/>
              </a:rPr>
              <a:t>The modeling process</a:t>
            </a:r>
            <a:endParaRPr lang="en-US" sz="3600">
              <a:latin typeface="Calibri Light"/>
              <a:cs typeface="Calibri Light"/>
            </a:endParaRPr>
          </a:p>
        </p:txBody>
      </p:sp>
      <p:pic>
        <p:nvPicPr>
          <p:cNvPr id="4" name="Picture 3" descr="People working on ideas">
            <a:extLst>
              <a:ext uri="{FF2B5EF4-FFF2-40B4-BE49-F238E27FC236}">
                <a16:creationId xmlns:a16="http://schemas.microsoft.com/office/drawing/2014/main" id="{5397F381-7C48-0250-A478-9BF0D0CAB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0" r="25331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9AA510-6D4A-62A7-EE0A-DF924EA31869}"/>
              </a:ext>
            </a:extLst>
          </p:cNvPr>
          <p:cNvSpPr txBox="1"/>
          <p:nvPr/>
        </p:nvSpPr>
        <p:spPr>
          <a:xfrm>
            <a:off x="295275" y="1259681"/>
            <a:ext cx="6053135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Calibri Light"/>
                <a:cs typeface="Calibri Light"/>
              </a:rPr>
              <a:t>Many books/courses often portray predictive modeling as a one-time easy </a:t>
            </a:r>
            <a:r>
              <a:rPr lang="en-US" sz="3200" err="1">
                <a:latin typeface="Calibri Light"/>
                <a:cs typeface="Calibri Light"/>
              </a:rPr>
              <a:t>peasy</a:t>
            </a:r>
            <a:r>
              <a:rPr lang="en-US" sz="3200" dirty="0">
                <a:latin typeface="Calibri Light"/>
                <a:cs typeface="Calibri Light"/>
              </a:rPr>
              <a:t> process.</a:t>
            </a:r>
            <a:endParaRPr lang="en-US"/>
          </a:p>
          <a:p>
            <a:endParaRPr lang="en-US" sz="3200" dirty="0">
              <a:latin typeface="Calibri Light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Calibri Light"/>
                <a:cs typeface="Calibri"/>
              </a:rPr>
              <a:t>A better analogy would be to view it as an iterative process involving a number of steps and decisions to make.</a:t>
            </a:r>
          </a:p>
        </p:txBody>
      </p:sp>
    </p:spTree>
    <p:extLst>
      <p:ext uri="{BB962C8B-B14F-4D97-AF65-F5344CB8AC3E}">
        <p14:creationId xmlns:p14="http://schemas.microsoft.com/office/powerpoint/2010/main" val="20865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CF804-E81F-62AE-CF2B-D04025B47DBD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>
              <a:latin typeface="Calibri Light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/>
                <a:cs typeface="Calibri Light"/>
              </a:rPr>
              <a:t>Exploratory data analysis (EDA)</a:t>
            </a:r>
            <a:endParaRPr lang="en-US" b="1">
              <a:latin typeface="Calibri Light"/>
              <a:cs typeface="Calibri Ligh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/>
                <a:cs typeface="Calibri Light"/>
              </a:rPr>
              <a:t>Feature engineering</a:t>
            </a:r>
            <a:endParaRPr lang="en-US" b="1">
              <a:latin typeface="Calibri Light"/>
              <a:cs typeface="Calibri Ligh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/>
                <a:cs typeface="Calibri Light"/>
              </a:rPr>
              <a:t>Model tuning and selection (large circles with alternating segments)</a:t>
            </a:r>
            <a:endParaRPr lang="en-US" b="1">
              <a:latin typeface="Calibri Light"/>
              <a:cs typeface="Calibri Ligh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/>
                <a:cs typeface="Calibri"/>
              </a:rPr>
              <a:t>Moving on to the final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A2BCCB1-BA38-930A-D0BC-3302EF74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842245"/>
            <a:ext cx="5628018" cy="294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AA9DBE-5132-4543-F59E-A4FB72B07DDD}"/>
              </a:ext>
            </a:extLst>
          </p:cNvPr>
          <p:cNvSpPr txBox="1"/>
          <p:nvPr/>
        </p:nvSpPr>
        <p:spPr>
          <a:xfrm>
            <a:off x="640556" y="147399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The modeling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0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3D469-22C4-4E36-A837-84197154974B}"/>
              </a:ext>
            </a:extLst>
          </p:cNvPr>
          <p:cNvSpPr txBox="1"/>
          <p:nvPr/>
        </p:nvSpPr>
        <p:spPr>
          <a:xfrm>
            <a:off x="7018043" y="1622496"/>
            <a:ext cx="4536397" cy="33877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Calibri Light"/>
                <a:ea typeface="+mj-ea"/>
                <a:cs typeface="Calibri Light"/>
              </a:rPr>
              <a:t>Modeling framework that allows you to build upon existing R packages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text, post, cable&#10;&#10;Description automatically generated">
            <a:extLst>
              <a:ext uri="{FF2B5EF4-FFF2-40B4-BE49-F238E27FC236}">
                <a16:creationId xmlns:a16="http://schemas.microsoft.com/office/drawing/2014/main" id="{64FFAB55-0A78-44F1-9964-E47E7AA6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07" y="3194342"/>
            <a:ext cx="5536001" cy="2768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DC9D69-D151-4D9C-8A46-D88CCE1365EC}"/>
              </a:ext>
            </a:extLst>
          </p:cNvPr>
          <p:cNvSpPr txBox="1"/>
          <p:nvPr/>
        </p:nvSpPr>
        <p:spPr>
          <a:xfrm>
            <a:off x="660106" y="586651"/>
            <a:ext cx="5607957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+mj-lt"/>
                <a:ea typeface="+mj-ea"/>
                <a:cs typeface="Calibri Light"/>
              </a:rPr>
              <a:t>There are many modeling packages in R and then there is</a:t>
            </a:r>
            <a:endParaRPr lang="en-US" sz="4200" kern="1200" dirty="0"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994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BEBC4-6D97-49F1-984B-68A2F2F4D442}"/>
              </a:ext>
            </a:extLst>
          </p:cNvPr>
          <p:cNvSpPr txBox="1"/>
          <p:nvPr/>
        </p:nvSpPr>
        <p:spPr>
          <a:xfrm>
            <a:off x="3315031" y="1380754"/>
            <a:ext cx="5561938" cy="251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Tidymodels?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7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59376" y="1851517"/>
            <a:ext cx="4171994" cy="27609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latin typeface="+mj-lt"/>
                <a:ea typeface="+mj-ea"/>
                <a:cs typeface="+mj-cs"/>
              </a:rPr>
              <a:t>unified interface to underlying packages that do the same thing</a:t>
            </a: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7" y="1851517"/>
            <a:ext cx="5608830" cy="31549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7924" y="452285"/>
            <a:ext cx="6253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1. We are all on the same team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853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8" y="313897"/>
            <a:ext cx="4203731" cy="3335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8" y="3775393"/>
            <a:ext cx="4203731" cy="2653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6898" y="4212518"/>
            <a:ext cx="5860024" cy="2215991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# Model spec in tidymodels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rf</a:t>
            </a:r>
            <a:r>
              <a:rPr lang="en-US" sz="2400" dirty="0">
                <a:latin typeface="+mj-lt"/>
              </a:rPr>
              <a:t> &lt;- </a:t>
            </a:r>
            <a:r>
              <a:rPr lang="en-US" sz="2400" dirty="0" err="1">
                <a:latin typeface="+mj-lt"/>
              </a:rPr>
              <a:t>rand_forest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mtry</a:t>
            </a:r>
            <a:r>
              <a:rPr lang="en-US" sz="2400" dirty="0">
                <a:latin typeface="+mj-lt"/>
              </a:rPr>
              <a:t> = 10, trees = 2000) </a:t>
            </a:r>
            <a:r>
              <a:rPr lang="en-GB" sz="2400" dirty="0">
                <a:latin typeface="+mj-lt"/>
              </a:rPr>
              <a:t>%&gt;%</a:t>
            </a:r>
          </a:p>
          <a:p>
            <a:r>
              <a:rPr lang="en-US" sz="2400" dirty="0">
                <a:latin typeface="+mj-lt"/>
              </a:rPr>
              <a:t>	</a:t>
            </a:r>
            <a:r>
              <a:rPr lang="en-US" sz="2400" dirty="0" err="1">
                <a:latin typeface="+mj-lt"/>
              </a:rPr>
              <a:t>set_mode</a:t>
            </a:r>
            <a:r>
              <a:rPr lang="en-US" sz="2400" dirty="0">
                <a:latin typeface="+mj-lt"/>
              </a:rPr>
              <a:t>(“regression”)</a:t>
            </a:r>
            <a:r>
              <a:rPr lang="en-GB" sz="2400" dirty="0">
                <a:latin typeface="+mj-lt"/>
              </a:rPr>
              <a:t> %&gt;%</a:t>
            </a:r>
          </a:p>
          <a:p>
            <a:r>
              <a:rPr lang="en-US" sz="2400" dirty="0">
                <a:latin typeface="+mj-lt"/>
              </a:rPr>
              <a:t>	</a:t>
            </a:r>
            <a:r>
              <a:rPr lang="en-US" sz="2400" dirty="0" err="1">
                <a:latin typeface="+mj-lt"/>
              </a:rPr>
              <a:t>set_engine</a:t>
            </a:r>
            <a:r>
              <a:rPr lang="en-US" sz="2400" dirty="0">
                <a:latin typeface="+mj-lt"/>
              </a:rPr>
              <a:t>(“_ _ _ _ _ _”)</a:t>
            </a:r>
            <a:endParaRPr lang="en-GB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898" y="313898"/>
            <a:ext cx="4664637" cy="34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1678</TotalTime>
  <Words>433</Words>
  <Application>Microsoft Office PowerPoint</Application>
  <PresentationFormat>Widescreen</PresentationFormat>
  <Paragraphs>57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Wanjau</dc:creator>
  <cp:lastModifiedBy> </cp:lastModifiedBy>
  <cp:revision>607</cp:revision>
  <dcterms:created xsi:type="dcterms:W3CDTF">2022-03-01T09:17:08Z</dcterms:created>
  <dcterms:modified xsi:type="dcterms:W3CDTF">2022-03-26T08:45:04Z</dcterms:modified>
</cp:coreProperties>
</file>